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57" r:id="rId2"/>
    <p:sldId id="348" r:id="rId3"/>
    <p:sldId id="350" r:id="rId4"/>
    <p:sldId id="351" r:id="rId5"/>
    <p:sldId id="352" r:id="rId6"/>
    <p:sldId id="353" r:id="rId7"/>
  </p:sldIdLst>
  <p:sldSz cx="9906000" cy="6858000" type="A4"/>
  <p:notesSz cx="6735763" cy="98663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4" autoAdjust="0"/>
    <p:restoredTop sz="99628" autoAdjust="0"/>
  </p:normalViewPr>
  <p:slideViewPr>
    <p:cSldViewPr>
      <p:cViewPr varScale="1">
        <p:scale>
          <a:sx n="82" d="100"/>
          <a:sy n="82" d="100"/>
        </p:scale>
        <p:origin x="-259" y="-8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678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09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5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208" y="4686509"/>
            <a:ext cx="4937350" cy="44413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一般社団法人オープン＆ビッグデータ活用・地方創生推進機構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2017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pPr algn="r"/>
            <a:r>
              <a:rPr lang="en-US" altLang="ja-JP" sz="2000" dirty="0" smtClean="0"/>
              <a:t>2017.01.20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 idx="4294967295"/>
          </p:nvPr>
        </p:nvSpPr>
        <p:spPr>
          <a:xfrm>
            <a:off x="2690598" y="2724641"/>
            <a:ext cx="7021561" cy="560343"/>
          </a:xfrm>
        </p:spPr>
        <p:txBody>
          <a:bodyPr anchor="t" anchorCtr="0">
            <a:normAutofit/>
          </a:bodyPr>
          <a:lstStyle/>
          <a:p>
            <a:r>
              <a:rPr lang="ja-JP" altLang="en-US" sz="36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技術委員会での検討</a:t>
            </a:r>
            <a:endParaRPr lang="ja-JP" altLang="en-US" sz="36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4294967295"/>
          </p:nvPr>
        </p:nvSpPr>
        <p:spPr>
          <a:xfrm>
            <a:off x="5817096" y="188640"/>
            <a:ext cx="3872880" cy="36933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kumimoji="1" lang="ja-JP" altLang="en-US" sz="1800" b="0" dirty="0" smtClean="0">
                <a:solidFill>
                  <a:schemeClr val="bg2"/>
                </a:solidFill>
              </a:rPr>
              <a:t>第</a:t>
            </a:r>
            <a:r>
              <a:rPr lang="ja-JP" altLang="en-US" sz="1800" b="0" dirty="0" smtClean="0">
                <a:solidFill>
                  <a:schemeClr val="bg2"/>
                </a:solidFill>
              </a:rPr>
              <a:t>３</a:t>
            </a:r>
            <a:r>
              <a:rPr kumimoji="1" lang="ja-JP" altLang="en-US" sz="1800" b="0" dirty="0" smtClean="0">
                <a:solidFill>
                  <a:schemeClr val="bg2"/>
                </a:solidFill>
              </a:rPr>
              <a:t>回データ運用検討分科会資料</a:t>
            </a:r>
            <a:endParaRPr kumimoji="1" lang="ja-JP" altLang="en-US" sz="1800" b="0" dirty="0">
              <a:solidFill>
                <a:schemeClr val="bg2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4294967295"/>
          </p:nvPr>
        </p:nvSpPr>
        <p:spPr>
          <a:xfrm>
            <a:off x="8769424" y="620688"/>
            <a:ext cx="864096" cy="360040"/>
          </a:xfrm>
          <a:ln>
            <a:solidFill>
              <a:schemeClr val="bg2"/>
            </a:solidFill>
          </a:ln>
        </p:spPr>
        <p:txBody>
          <a:bodyPr anchor="b" anchorCtr="0">
            <a:noAutofit/>
          </a:bodyPr>
          <a:lstStyle/>
          <a:p>
            <a:pPr marL="0" indent="0" algn="ctr">
              <a:buNone/>
            </a:pPr>
            <a:r>
              <a:rPr kumimoji="1" lang="ja-JP" altLang="en-US" sz="1800" dirty="0" smtClean="0"/>
              <a:t>資料</a:t>
            </a:r>
            <a:r>
              <a:rPr lang="en-US" altLang="ja-JP" sz="1800" dirty="0"/>
              <a:t>4</a:t>
            </a:r>
            <a:endParaRPr kumimoji="1" lang="ja-JP" altLang="en-US" sz="1800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</a:t>
            </a:r>
            <a:r>
              <a:rPr lang="ja-JP" altLang="en-US" dirty="0"/>
              <a:t>２</a:t>
            </a:r>
            <a:r>
              <a:rPr lang="zh-TW" altLang="en-US" dirty="0" smtClean="0"/>
              <a:t>回</a:t>
            </a:r>
            <a:r>
              <a:rPr lang="zh-TW" altLang="en-US" dirty="0"/>
              <a:t>技術委員会開催概要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146415" cy="5268127"/>
          </a:xfrm>
        </p:spPr>
        <p:txBody>
          <a:bodyPr/>
          <a:lstStyle/>
          <a:p>
            <a:r>
              <a:rPr kumimoji="1" lang="ja-JP" altLang="en-US" dirty="0" smtClean="0"/>
              <a:t>開催日時</a:t>
            </a:r>
          </a:p>
          <a:p>
            <a:pPr lvl="1"/>
            <a:r>
              <a:rPr lang="en-US" altLang="ja-JP" dirty="0" smtClean="0"/>
              <a:t>2017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12</a:t>
            </a:r>
            <a:r>
              <a:rPr lang="ja-JP" altLang="en-US" dirty="0" smtClean="0"/>
              <a:t>日（木）</a:t>
            </a:r>
            <a:r>
              <a:rPr lang="en-US" altLang="ja-JP" dirty="0" smtClean="0"/>
              <a:t>10:00-12:00</a:t>
            </a:r>
          </a:p>
          <a:p>
            <a:r>
              <a:rPr kumimoji="1" lang="ja-JP" altLang="en-US" dirty="0" smtClean="0"/>
              <a:t>議題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今年度の技術委員会の活動方針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昨年度作成したドキュメントの精査状況報告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政府や地方公共団体による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提供に関する検討（しずみ</a:t>
            </a:r>
            <a:r>
              <a:rPr kumimoji="1" lang="ja-JP" altLang="en-US" dirty="0" err="1" smtClean="0"/>
              <a:t>ち</a:t>
            </a:r>
            <a:r>
              <a:rPr kumimoji="1" lang="en-US" altLang="ja-JP" dirty="0" smtClean="0"/>
              <a:t>info.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例として）</a:t>
            </a:r>
            <a:endParaRPr kumimoji="1" lang="en-US" altLang="ja-JP" dirty="0" smtClean="0"/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意見交換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7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技術委員会での議論の</a:t>
            </a:r>
            <a:r>
              <a:rPr lang="ja-JP" altLang="en-US" dirty="0" smtClean="0"/>
              <a:t>ポイント</a:t>
            </a:r>
            <a:r>
              <a:rPr lang="ja-JP" altLang="en-US" sz="2800" dirty="0" smtClean="0">
                <a:latin typeface="+mj-ea"/>
              </a:rPr>
              <a:t>（</a:t>
            </a:r>
            <a:r>
              <a:rPr lang="en-US" altLang="ja-JP" sz="2800" dirty="0">
                <a:latin typeface="+mj-ea"/>
              </a:rPr>
              <a:t>1/2</a:t>
            </a:r>
            <a:r>
              <a:rPr lang="ja-JP" altLang="en-US" sz="2800" dirty="0">
                <a:latin typeface="+mj-ea"/>
              </a:rPr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146415" cy="52681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2000" dirty="0" smtClean="0"/>
              <a:t>対象とする</a:t>
            </a:r>
            <a:r>
              <a:rPr kumimoji="1" lang="en-US" altLang="ja-JP" sz="2000" dirty="0" smtClean="0"/>
              <a:t>API</a:t>
            </a:r>
            <a:endParaRPr kumimoji="1" lang="ja-JP" altLang="en-US" sz="2000" dirty="0" smtClean="0"/>
          </a:p>
          <a:p>
            <a:pPr lvl="1"/>
            <a:r>
              <a:rPr kumimoji="1" lang="ja-JP" altLang="en-US" sz="1600" dirty="0" smtClean="0"/>
              <a:t>今日最も利用されている</a:t>
            </a:r>
            <a:r>
              <a:rPr kumimoji="1" lang="en-US" altLang="ja-JP" sz="1600" dirty="0" smtClean="0"/>
              <a:t>We</a:t>
            </a:r>
            <a:r>
              <a:rPr lang="en-US" altLang="ja-JP" sz="1600" dirty="0" smtClean="0"/>
              <a:t>b API</a:t>
            </a:r>
            <a:r>
              <a:rPr lang="ja-JP" altLang="en-US" sz="1600" dirty="0" smtClean="0"/>
              <a:t>とする</a:t>
            </a:r>
          </a:p>
          <a:p>
            <a:pPr lvl="2"/>
            <a:r>
              <a:rPr lang="en-US" altLang="ja-JP" sz="1400" dirty="0" smtClean="0"/>
              <a:t>Web API: HTTP</a:t>
            </a:r>
            <a:r>
              <a:rPr lang="ja-JP" altLang="en-US" sz="1400" dirty="0" smtClean="0"/>
              <a:t>プロトコル上でデータを交換するための</a:t>
            </a:r>
            <a:r>
              <a:rPr lang="en-US" altLang="ja-JP" sz="1400" dirty="0" smtClean="0"/>
              <a:t>API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000" dirty="0" smtClean="0"/>
              <a:t>アプリケーションからのデータ利用方法</a:t>
            </a:r>
          </a:p>
          <a:p>
            <a:pPr lvl="1"/>
            <a:r>
              <a:rPr kumimoji="1" lang="ja-JP" altLang="en-US" sz="1600" dirty="0" smtClean="0"/>
              <a:t>データの取得手段</a:t>
            </a:r>
          </a:p>
          <a:p>
            <a:pPr lvl="2"/>
            <a:r>
              <a:rPr kumimoji="1" lang="ja-JP" altLang="en-US" sz="1400" dirty="0" smtClean="0"/>
              <a:t>直接データをダウンロード</a:t>
            </a:r>
          </a:p>
          <a:p>
            <a:pPr lvl="2"/>
            <a:r>
              <a:rPr lang="en-US" altLang="ja-JP" sz="1400" dirty="0" smtClean="0"/>
              <a:t>REST API</a:t>
            </a:r>
            <a:endParaRPr lang="ja-JP" altLang="en-US" sz="1400" dirty="0" smtClean="0"/>
          </a:p>
          <a:p>
            <a:pPr lvl="2"/>
            <a:r>
              <a:rPr kumimoji="1" lang="en-US" altLang="ja-JP" sz="1400" dirty="0" smtClean="0"/>
              <a:t>SPARQL</a:t>
            </a:r>
          </a:p>
          <a:p>
            <a:pPr lvl="2"/>
            <a:r>
              <a:rPr kumimoji="1" lang="ja-JP" altLang="en-US" sz="1400" dirty="0" smtClean="0"/>
              <a:t>ライブラリ（関数やクラスライブラリ）経由	など</a:t>
            </a:r>
          </a:p>
          <a:p>
            <a:pPr lvl="1"/>
            <a:r>
              <a:rPr kumimoji="1" lang="ja-JP" altLang="en-US" sz="1600" dirty="0" smtClean="0"/>
              <a:t>取得するデータの形式</a:t>
            </a:r>
          </a:p>
          <a:p>
            <a:pPr lvl="2"/>
            <a:r>
              <a:rPr lang="en-US" altLang="ja-JP" sz="1400" dirty="0" smtClean="0"/>
              <a:t>CSV</a:t>
            </a:r>
          </a:p>
          <a:p>
            <a:pPr lvl="2"/>
            <a:r>
              <a:rPr kumimoji="1" lang="en-US" altLang="ja-JP" sz="1400" dirty="0" smtClean="0"/>
              <a:t>JSON</a:t>
            </a:r>
            <a:endParaRPr kumimoji="1" lang="ja-JP" altLang="en-US" sz="1400" dirty="0" smtClean="0"/>
          </a:p>
          <a:p>
            <a:pPr lvl="2"/>
            <a:r>
              <a:rPr lang="en-US" altLang="ja-JP" sz="1400" dirty="0" smtClean="0"/>
              <a:t>XML</a:t>
            </a:r>
            <a:r>
              <a:rPr lang="ja-JP" altLang="en-US" sz="1400" dirty="0"/>
              <a:t>				など</a:t>
            </a:r>
            <a:endParaRPr kumimoji="1"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59274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技術委員会での</a:t>
            </a:r>
            <a:r>
              <a:rPr lang="ja-JP" altLang="en-US" dirty="0" smtClean="0"/>
              <a:t>議論</a:t>
            </a:r>
            <a:r>
              <a:rPr lang="ja-JP" altLang="en-US" dirty="0"/>
              <a:t>の</a:t>
            </a:r>
            <a:r>
              <a:rPr lang="ja-JP" altLang="en-US" dirty="0" smtClean="0"/>
              <a:t>ポイント</a:t>
            </a:r>
            <a:r>
              <a:rPr lang="ja-JP" altLang="en-US" sz="2800" dirty="0" smtClean="0">
                <a:latin typeface="+mj-ea"/>
              </a:rPr>
              <a:t>（</a:t>
            </a:r>
            <a:r>
              <a:rPr lang="en-US" altLang="ja-JP" sz="2800" dirty="0" smtClean="0">
                <a:latin typeface="+mj-ea"/>
              </a:rPr>
              <a:t>2/2</a:t>
            </a:r>
            <a:r>
              <a:rPr lang="ja-JP" altLang="en-US" sz="2800" dirty="0">
                <a:latin typeface="+mj-ea"/>
              </a:rPr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85209"/>
            <a:ext cx="9146415" cy="526812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ja-JP" altLang="en-US" dirty="0" smtClean="0"/>
              <a:t>リアルタイムデータの取得方法</a:t>
            </a:r>
          </a:p>
          <a:p>
            <a:pPr lvl="1"/>
            <a:r>
              <a:rPr lang="ja-JP" altLang="en-US" dirty="0"/>
              <a:t>取得プロトコル</a:t>
            </a:r>
          </a:p>
          <a:p>
            <a:pPr lvl="2"/>
            <a:r>
              <a:rPr lang="en-US" altLang="ja-JP" dirty="0"/>
              <a:t>Polling </a:t>
            </a:r>
            <a:r>
              <a:rPr lang="ja-JP" altLang="en-US" dirty="0"/>
              <a:t>（直接</a:t>
            </a:r>
            <a:r>
              <a:rPr lang="en-US" altLang="ja-JP" dirty="0"/>
              <a:t>GET</a:t>
            </a:r>
            <a:r>
              <a:rPr lang="ja-JP" altLang="en-US" dirty="0"/>
              <a:t>メソッドで取得）</a:t>
            </a:r>
            <a:endParaRPr lang="en-US" altLang="ja-JP" dirty="0"/>
          </a:p>
          <a:p>
            <a:pPr lvl="2"/>
            <a:r>
              <a:rPr lang="en-US" altLang="ja-JP" dirty="0" err="1"/>
              <a:t>LongPolling</a:t>
            </a:r>
            <a:endParaRPr lang="en-US" altLang="ja-JP" dirty="0"/>
          </a:p>
          <a:p>
            <a:pPr lvl="2"/>
            <a:r>
              <a:rPr lang="en-US" altLang="ja-JP" dirty="0" err="1"/>
              <a:t>WebSocket</a:t>
            </a:r>
            <a:r>
              <a:rPr lang="ja-JP" altLang="en-US" dirty="0"/>
              <a:t>				など</a:t>
            </a:r>
          </a:p>
          <a:p>
            <a:pPr lvl="1"/>
            <a:r>
              <a:rPr lang="ja-JP" altLang="en-US" dirty="0"/>
              <a:t>利用制限</a:t>
            </a:r>
          </a:p>
          <a:p>
            <a:pPr lvl="2"/>
            <a:r>
              <a:rPr lang="ja-JP" altLang="en-US" dirty="0"/>
              <a:t>アクセスキー・アクセストークンによる制限</a:t>
            </a:r>
          </a:p>
          <a:p>
            <a:pPr lvl="2"/>
            <a:r>
              <a:rPr lang="ja-JP" altLang="en-US" dirty="0" smtClean="0"/>
              <a:t>データ量による制限</a:t>
            </a:r>
          </a:p>
          <a:p>
            <a:pPr lvl="2"/>
            <a:r>
              <a:rPr lang="ja-JP" altLang="en-US" dirty="0" smtClean="0"/>
              <a:t>アクセス回数による制限</a:t>
            </a:r>
          </a:p>
          <a:p>
            <a:pPr lvl="2"/>
            <a:r>
              <a:rPr lang="ja-JP" altLang="en-US" dirty="0" smtClean="0"/>
              <a:t>アクセス時間</a:t>
            </a:r>
            <a:r>
              <a:rPr lang="ja-JP" altLang="en-US" dirty="0"/>
              <a:t>による制限</a:t>
            </a:r>
          </a:p>
          <a:p>
            <a:pPr lvl="1"/>
            <a:r>
              <a:rPr lang="ja-JP" altLang="en-US" dirty="0"/>
              <a:t>サーバ運用時の負荷対策</a:t>
            </a:r>
          </a:p>
          <a:p>
            <a:pPr lvl="2"/>
            <a:r>
              <a:rPr lang="ja-JP" altLang="en-US" dirty="0"/>
              <a:t>アクセスキー・アクセストークンによる制限</a:t>
            </a:r>
          </a:p>
          <a:p>
            <a:pPr lvl="2"/>
            <a:r>
              <a:rPr lang="ja-JP" altLang="en-US" dirty="0" smtClean="0"/>
              <a:t>データ量による制限</a:t>
            </a:r>
          </a:p>
          <a:p>
            <a:pPr lvl="2"/>
            <a:r>
              <a:rPr lang="ja-JP" altLang="en-US" dirty="0" smtClean="0"/>
              <a:t>アクセス回数による制限</a:t>
            </a:r>
          </a:p>
          <a:p>
            <a:pPr lvl="2"/>
            <a:r>
              <a:rPr lang="ja-JP" altLang="en-US" dirty="0" smtClean="0"/>
              <a:t>アクセス時間</a:t>
            </a:r>
            <a:r>
              <a:rPr lang="ja-JP" altLang="en-US" dirty="0"/>
              <a:t>による制限</a:t>
            </a:r>
          </a:p>
          <a:p>
            <a:pPr lvl="2"/>
            <a:r>
              <a:rPr lang="ja-JP" altLang="en-US" dirty="0"/>
              <a:t>ログの取得</a:t>
            </a:r>
          </a:p>
          <a:p>
            <a:pPr lvl="1"/>
            <a:r>
              <a:rPr lang="ja-JP" altLang="en-US" dirty="0"/>
              <a:t>データの更新頻度</a:t>
            </a:r>
            <a:endParaRPr lang="ja-JP" altLang="en-US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US" altLang="ja-JP" dirty="0" smtClean="0"/>
              <a:t>API</a:t>
            </a:r>
            <a:r>
              <a:rPr lang="ja-JP" altLang="en-US" dirty="0" smtClean="0"/>
              <a:t>の利用方法に関する資料</a:t>
            </a:r>
          </a:p>
          <a:p>
            <a:pPr lvl="1"/>
            <a:r>
              <a:rPr lang="en-US" altLang="ja-JP" dirty="0" smtClean="0"/>
              <a:t>API</a:t>
            </a:r>
            <a:r>
              <a:rPr lang="ja-JP" altLang="en-US" dirty="0" smtClean="0"/>
              <a:t>の仕様を記したドキュメント</a:t>
            </a:r>
          </a:p>
          <a:p>
            <a:pPr lvl="1"/>
            <a:r>
              <a:rPr lang="ja-JP" altLang="en-US" dirty="0" smtClean="0"/>
              <a:t>利用例</a:t>
            </a:r>
          </a:p>
          <a:p>
            <a:pPr lvl="1"/>
            <a:endParaRPr lang="ja-JP" altLang="en-US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9274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j-ea"/>
              </a:rPr>
              <a:t>しずみ</a:t>
            </a:r>
            <a:r>
              <a:rPr lang="ja-JP" altLang="en-US" dirty="0" err="1" smtClean="0">
                <a:latin typeface="+mj-ea"/>
              </a:rPr>
              <a:t>ち</a:t>
            </a:r>
            <a:r>
              <a:rPr lang="en-US" altLang="ja-JP" dirty="0" smtClean="0">
                <a:latin typeface="+mj-ea"/>
              </a:rPr>
              <a:t>info.</a:t>
            </a:r>
            <a:r>
              <a:rPr lang="ja-JP" altLang="en-US" dirty="0" err="1" smtClean="0">
                <a:latin typeface="+mj-ea"/>
              </a:rPr>
              <a:t>が</a:t>
            </a:r>
            <a:r>
              <a:rPr lang="ja-JP" altLang="en-US" dirty="0" err="1">
                <a:latin typeface="+mj-ea"/>
              </a:rPr>
              <a:t>提</a:t>
            </a:r>
            <a:r>
              <a:rPr lang="ja-JP" altLang="en-US" dirty="0">
                <a:latin typeface="+mj-ea"/>
              </a:rPr>
              <a:t>供する</a:t>
            </a:r>
            <a:r>
              <a:rPr lang="en-US" altLang="ja-JP" dirty="0">
                <a:latin typeface="+mj-ea"/>
              </a:rPr>
              <a:t>API</a:t>
            </a:r>
            <a:r>
              <a:rPr lang="ja-JP" altLang="en-US" dirty="0">
                <a:latin typeface="+mj-ea"/>
              </a:rPr>
              <a:t>の特徴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7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715867"/>
              </p:ext>
            </p:extLst>
          </p:nvPr>
        </p:nvGraphicFramePr>
        <p:xfrm>
          <a:off x="350838" y="1143000"/>
          <a:ext cx="9148198" cy="38862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081882"/>
                <a:gridCol w="7066316"/>
              </a:tblGrid>
              <a:tr h="1205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アプリケーションからのデータ利用方法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dirty="0"/>
                    </a:p>
                  </a:txBody>
                  <a:tcPr/>
                </a:tc>
              </a:tr>
              <a:tr h="1205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データの取得手段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直接データをダウンロード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 smtClean="0"/>
                        <a:t>REST API</a:t>
                      </a:r>
                    </a:p>
                  </a:txBody>
                  <a:tcPr/>
                </a:tc>
              </a:tr>
              <a:tr h="1205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取得するデータの形式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 smtClean="0"/>
                        <a:t>API</a:t>
                      </a:r>
                      <a:r>
                        <a:rPr kumimoji="1" lang="ja-JP" altLang="en-US" dirty="0" smtClean="0"/>
                        <a:t>によるデータは</a:t>
                      </a:r>
                      <a:r>
                        <a:rPr kumimoji="1" lang="en-US" altLang="ja-JP" dirty="0" smtClean="0"/>
                        <a:t>JSON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205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リアルタイムデータの取得方法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20588"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取得プロトコル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 smtClean="0"/>
                        <a:t>Polling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205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利用制限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アクセスキー・アクセストークンによる制限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アクセス回数による制限（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回／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秒）</a:t>
                      </a:r>
                    </a:p>
                  </a:txBody>
                  <a:tcPr/>
                </a:tc>
              </a:tr>
              <a:tr h="1205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サーバ負荷軽減のための制限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アクセスキー・アクセストークンによる制限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アクセス回数による制限（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回／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秒）</a:t>
                      </a:r>
                    </a:p>
                  </a:txBody>
                  <a:tcPr/>
                </a:tc>
              </a:tr>
              <a:tr h="1205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データの更新頻度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道路規制情報</a:t>
                      </a:r>
                      <a:r>
                        <a:rPr kumimoji="1" lang="en-US" altLang="ja-JP" dirty="0" smtClean="0"/>
                        <a:t>: </a:t>
                      </a:r>
                      <a:r>
                        <a:rPr kumimoji="1" lang="ja-JP" altLang="en-US" dirty="0" smtClean="0"/>
                        <a:t>半日～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日（大規模災害時は数分毎の可能性あり）</a:t>
                      </a:r>
                      <a:endParaRPr kumimoji="1" lang="en-US" altLang="ja-JP" dirty="0" smtClean="0"/>
                    </a:p>
                    <a:p>
                      <a:pPr marL="285750" marR="0" lvl="0" indent="-28575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dirty="0" smtClean="0"/>
                        <a:t>災害情報</a:t>
                      </a:r>
                      <a:r>
                        <a:rPr kumimoji="1" lang="en-US" altLang="ja-JP" dirty="0" smtClean="0"/>
                        <a:t>:        </a:t>
                      </a:r>
                      <a:r>
                        <a:rPr kumimoji="1" lang="ja-JP" altLang="en-US" dirty="0" smtClean="0"/>
                        <a:t>発生当初は数十分～数時間毎（大規模災害時は数分毎の可能性あり）</a:t>
                      </a:r>
                      <a:endParaRPr kumimoji="1" lang="en-US" altLang="ja-JP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 smtClean="0"/>
                        <a:t>アンダーパス冠水水位</a:t>
                      </a:r>
                      <a:r>
                        <a:rPr kumimoji="1" lang="en-US" altLang="ja-JP" dirty="0" smtClean="0"/>
                        <a:t>: 5</a:t>
                      </a:r>
                      <a:r>
                        <a:rPr kumimoji="1" lang="ja-JP" altLang="en-US" dirty="0" smtClean="0"/>
                        <a:t>分ごと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205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API</a:t>
                      </a:r>
                      <a:r>
                        <a:rPr kumimoji="1" lang="ja-JP" altLang="en-US" dirty="0" smtClean="0"/>
                        <a:t>の</a:t>
                      </a:r>
                      <a:r>
                        <a:rPr lang="ja-JP" altLang="en-US" dirty="0" smtClean="0"/>
                        <a:t>利用方法に関する資料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205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bg2"/>
                          </a:solidFill>
                        </a:rPr>
                        <a:t>（参考資料</a:t>
                      </a:r>
                      <a:r>
                        <a:rPr kumimoji="1" lang="en-US" altLang="ja-JP" b="0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r>
                        <a:rPr kumimoji="1" lang="ja-JP" altLang="en-US" b="0" dirty="0" smtClean="0">
                          <a:solidFill>
                            <a:schemeClr val="bg2"/>
                          </a:solidFill>
                        </a:rPr>
                        <a:t>に</a:t>
                      </a:r>
                      <a:r>
                        <a:rPr kumimoji="1" lang="ja-JP" altLang="en-US" b="0" dirty="0" smtClean="0">
                          <a:solidFill>
                            <a:schemeClr val="bg2"/>
                          </a:solidFill>
                        </a:rPr>
                        <a:t>列記）</a:t>
                      </a:r>
                      <a:endParaRPr kumimoji="1" lang="ja-JP" altLang="en-US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44488" y="5085184"/>
            <a:ext cx="52693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出所：</a:t>
            </a:r>
            <a:endParaRPr kumimoji="1" lang="en-US" altLang="ja-JP" sz="10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  <a:p>
            <a:pPr algn="l"/>
            <a:r>
              <a:rPr kumimoji="1" lang="ja-JP" altLang="en-US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静岡市 </a:t>
            </a:r>
            <a:r>
              <a:rPr kumimoji="1" lang="ja-JP" altLang="en-US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オープンデータ</a:t>
            </a:r>
            <a:r>
              <a:rPr kumimoji="1" lang="ja-JP" altLang="en-US" sz="10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提供方式用</a:t>
            </a:r>
            <a:r>
              <a:rPr kumimoji="1" lang="en-US" altLang="ja-JP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wiki</a:t>
            </a:r>
            <a:endParaRPr kumimoji="1" lang="ja-JP" altLang="en-US" sz="10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  <a:p>
            <a:pPr algn="l"/>
            <a:r>
              <a:rPr kumimoji="1" lang="en-US" altLang="ja-JP" sz="10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http://opendata-api-wiki-dot-shizuokashi-road.appspot.com</a:t>
            </a:r>
            <a:r>
              <a:rPr kumimoji="1" lang="en-US" altLang="ja-JP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/</a:t>
            </a:r>
          </a:p>
          <a:p>
            <a:pPr algn="l"/>
            <a:r>
              <a:rPr kumimoji="1" lang="ja-JP" altLang="en-US" sz="10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</a:t>
            </a:r>
            <a:r>
              <a:rPr kumimoji="1" lang="ja-JP" altLang="en-US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回データ運用検討分科会及び</a:t>
            </a:r>
            <a:r>
              <a:rPr kumimoji="1" lang="en-US" altLang="ja-JP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API</a:t>
            </a:r>
            <a:r>
              <a:rPr kumimoji="1" lang="ja-JP" altLang="en-US" sz="10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勉強会 静岡市資料</a:t>
            </a:r>
            <a:endParaRPr kumimoji="1" lang="en-US" altLang="ja-JP" sz="10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  <a:p>
            <a:pPr algn="l"/>
            <a:r>
              <a:rPr kumimoji="1" lang="en-US" altLang="ja-JP" sz="10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http://www.vled.or.jp/committee/utilization/managementreview/documents.php</a:t>
            </a:r>
            <a:endParaRPr kumimoji="1" lang="ja-JP" altLang="en-US" sz="10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</p:spTree>
    <p:extLst>
      <p:ext uri="{BB962C8B-B14F-4D97-AF65-F5344CB8AC3E}">
        <p14:creationId xmlns:p14="http://schemas.microsoft.com/office/powerpoint/2010/main" val="59274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技術委員会で得られた意見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運用ルール・スキームの標準化</a:t>
            </a:r>
          </a:p>
          <a:p>
            <a:pPr lvl="1"/>
            <a:r>
              <a:rPr lang="ja-JP" altLang="en-US" dirty="0"/>
              <a:t>アクセスを認める回数（サーバの負荷に関係する）</a:t>
            </a:r>
          </a:p>
          <a:p>
            <a:pPr lvl="1"/>
            <a:r>
              <a:rPr lang="en-US" altLang="ja-JP" dirty="0"/>
              <a:t>API</a:t>
            </a:r>
            <a:r>
              <a:rPr lang="ja-JP" altLang="en-US" dirty="0"/>
              <a:t>を変更したときの通知方法</a:t>
            </a:r>
          </a:p>
          <a:p>
            <a:pPr lvl="1"/>
            <a:r>
              <a:rPr lang="ja-JP" altLang="en-US" dirty="0"/>
              <a:t>エンジニアに提示すべき資料</a:t>
            </a:r>
          </a:p>
          <a:p>
            <a:r>
              <a:rPr kumimoji="1" lang="ja-JP" altLang="en-US" dirty="0" smtClean="0"/>
              <a:t>相互運用性</a:t>
            </a:r>
          </a:p>
          <a:p>
            <a:pPr lvl="1"/>
            <a:r>
              <a:rPr kumimoji="1" lang="ja-JP" altLang="en-US" dirty="0" smtClean="0"/>
              <a:t>今後似たような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の提供が見込まれることから</a:t>
            </a:r>
            <a:br>
              <a:rPr kumimoji="1" lang="ja-JP" altLang="en-US" dirty="0" smtClean="0"/>
            </a:br>
            <a:r>
              <a:rPr kumimoji="1" lang="ja-JP" altLang="en-US" dirty="0" smtClean="0"/>
              <a:t>相互運用性（</a:t>
            </a:r>
            <a:r>
              <a:rPr kumimoji="1" lang="en-US" altLang="ja-JP" dirty="0" smtClean="0"/>
              <a:t>inter-operability</a:t>
            </a:r>
            <a:r>
              <a:rPr kumimoji="1" lang="ja-JP" altLang="en-US" dirty="0" smtClean="0"/>
              <a:t>）を検討しておく必要あり</a:t>
            </a:r>
          </a:p>
          <a:p>
            <a:r>
              <a:rPr lang="en-US" altLang="ja-JP" dirty="0" smtClean="0"/>
              <a:t>API</a:t>
            </a:r>
            <a:r>
              <a:rPr lang="ja-JP" altLang="en-US" dirty="0" smtClean="0"/>
              <a:t>に関する問題には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通りあり</a:t>
            </a:r>
          </a:p>
          <a:p>
            <a:pPr lvl="1"/>
            <a:r>
              <a:rPr lang="ja-JP" altLang="en-US" dirty="0" smtClean="0"/>
              <a:t>技術的な問題</a:t>
            </a:r>
          </a:p>
          <a:p>
            <a:pPr lvl="1"/>
            <a:r>
              <a:rPr lang="ja-JP" altLang="en-US" dirty="0" smtClean="0"/>
              <a:t>制度上の問題 </a:t>
            </a:r>
            <a:r>
              <a:rPr lang="en-US" altLang="ja-JP" dirty="0" smtClean="0"/>
              <a:t>- </a:t>
            </a:r>
            <a:r>
              <a:rPr lang="ja-JP" altLang="en-US" dirty="0" smtClean="0"/>
              <a:t>利用申請や利用手順が面倒、など</a:t>
            </a:r>
          </a:p>
          <a:p>
            <a:pPr lvl="1"/>
            <a:endParaRPr kumimoji="1" lang="ja-JP" altLang="en-US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2745270"/>
      </p:ext>
    </p:extLst>
  </p:cSld>
  <p:clrMapOvr>
    <a:masterClrMapping/>
  </p:clrMapOvr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391</Words>
  <Application>Microsoft Office PowerPoint</Application>
  <PresentationFormat>A4 210 x 297 mm</PresentationFormat>
  <Paragraphs>89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VLEDパワポ基本テンプレート</vt:lpstr>
      <vt:lpstr>技術委員会での検討</vt:lpstr>
      <vt:lpstr>第２回技術委員会開催概要</vt:lpstr>
      <vt:lpstr>技術委員会での議論のポイント（1/2）</vt:lpstr>
      <vt:lpstr>技術委員会での議論のポイント（2/2）</vt:lpstr>
      <vt:lpstr>しずみちinfo.が提供するAPIの特徴</vt:lpstr>
      <vt:lpstr>技術委員会で得られた意見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2015-02-01T00:57:09Z</dcterms:created>
  <dcterms:modified xsi:type="dcterms:W3CDTF">2017-01-19T06:53:23Z</dcterms:modified>
</cp:coreProperties>
</file>